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Economica"/>
      <p:regular r:id="rId22"/>
      <p:bold r:id="rId23"/>
      <p:italic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Economica-regular.fntdata"/><Relationship Id="rId21" Type="http://schemas.openxmlformats.org/officeDocument/2006/relationships/slide" Target="slides/slide16.xml"/><Relationship Id="rId24" Type="http://schemas.openxmlformats.org/officeDocument/2006/relationships/font" Target="fonts/Economica-italic.fntdata"/><Relationship Id="rId23" Type="http://schemas.openxmlformats.org/officeDocument/2006/relationships/font" Target="fonts/Economic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Economica-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4237820a5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4237820a5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name is Kadra Clark and I am the business marketing intern for Orbis! I am currently a college student studying business marketing. I created the Land of Goshen Ministries Facebook page for you all and scheduled content for August!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3ee2b5f0e0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3ee2b5f0e0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if you want to post something right at that minute, instead of scheduling it for a later date and time.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ee2b5f0e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3ee2b5f0e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This video is if you want to use the MetaBusiness Suite to schedule your posts ahead of time.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ee2b5f0e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3ee2b5f0e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Canva is the site that I use to create all of my content graphics. You can create a free account and access from the internet or there is a mobile app you can download.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ee2b5f0e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ee2b5f0e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shows the fonts and the colors chosen in your marketing plan that really represent Land of Goshen Ministries. When I create graphics, I try to stay consistent to my color palette. When I use fonts, I like to get creative at times but also </a:t>
            </a:r>
            <a:r>
              <a:rPr lang="en"/>
              <a:t>incorporate</a:t>
            </a:r>
            <a:r>
              <a:rPr lang="en"/>
              <a:t> the specific fonts for LOGM. In Canva, when you need to choose a color, you can add a color and typing in the HEX # example a62439 creates the color deep red from your color palette. I also like to add in logos or your brand graphics to give it brand personality.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ee2b5f0e0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3ee2b5f0e0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am going to take you into Canva, where you can set up a free account and show you how to navigate through and create a basic graphic design.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3ee2b5f0e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3ee2b5f0e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I have shown you what I have scheduled already, let’s talk about some ideas for you guys to continue creating. The goal is to post 3 times a week-a good way to go about this potentially would be to have one person on Monday content, one on Wednesday, and one on Friday. That way the workload can be divided up. I have already started the posts on Monday every other week with “Meet the Staff”. I already did Judy and David-if someone would like to continue that and get a picture and a quote from more board members.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ee2b5f0e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3ee2b5f0e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some tips for facebook to help optimize views and gaining a bigger audience. My best tip is to always attach an image with your posts, because people are more likely to stop their scroll and read it if there is an image attached. The best time to post is either early morning before people go to work or late afternoon/evening when people get off of work. This is when people are most likely to look at facebook. It is important to not make your text too long. Your audience will only stay interested if they can read it quickly and it does not take forever. Another tip is to encourage people to share, comment, or like. You can do this by asking questions at the end of your text (How can you help your community?)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4237820a5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4237820a5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goal with using a Facebook is to increase awareness in the community of who you are and what you guys do. We want to get more community members involved whether that means donations of items or money. Getting feedback from the community is important and can help in the long run.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4237820a5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4237820a5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audience that we are looking to attract via the Facebook page is consumers served through the food pantry, shoppers at the </a:t>
            </a:r>
            <a:r>
              <a:rPr lang="en"/>
              <a:t>thrift</a:t>
            </a:r>
            <a:r>
              <a:rPr lang="en"/>
              <a:t> store, and potential donors. Having a facebook page and posting consistently can help expand your donor base. It helps to see the people behind the operation as well as highlighting items.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3ee2b5f0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3ee2b5f0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created the Facebook page with the username @logmthriftstore and added a profile picture, cover photo, and all of the about information for people to see. There is no password, I can add whoever would like to be admins or editors by inviting you off of your personal page. When you go to the Land of Goshen Thrift Store page, however, it will show you are interacting as them.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3ee2b5f0e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3ee2b5f0e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small example of how to plan and keep track of scheduling content. A color-coded key is the best way I have found to show myself what needs created and what is already scheduled. This is where I have a monthly spreadsheet with the dates, the theme, the topic, and sometimes I even put the content that I am posting.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3ee2b5f0e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3ee2b5f0e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this month, I scheduled two Monday’s with Meet the Staff (Judy and David) every other week. The other two weeks I have done information about the LOGM-history, facts, who you are. This can be continued on by a board member gathering a photo and a quote by a board member to keep showing the people behind this operation!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3ee2b5f0e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3ee2b5f0e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pictures of items or deals you have running and sell them on facebook! Try to get people to come see what </a:t>
            </a:r>
            <a:r>
              <a:rPr lang="en"/>
              <a:t>you</a:t>
            </a:r>
            <a:r>
              <a:rPr lang="en"/>
              <a:t> have to offer.</a:t>
            </a:r>
            <a:endParaRPr/>
          </a:p>
          <a:p>
            <a:pPr indent="0" lvl="0" marL="0" rtl="0" algn="l">
              <a:spcBef>
                <a:spcPts val="0"/>
              </a:spcBef>
              <a:spcAft>
                <a:spcPts val="0"/>
              </a:spcAft>
              <a:buNone/>
            </a:pPr>
            <a:r>
              <a:rPr lang="en"/>
              <a:t>Hours of operation is something you can continually post. Talk about the Food Pantry!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3ee2b5f0e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3ee2b5f0e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a picture of stuff in the store, add it into the canva graphic and search google for an inspirational quote or something about giving!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drive.google.com/file/d/1EPAhlvnKcvPLWAjCc4JYvD0smyag5qId/view"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drive.google.com/file/d/1w1Cy2924xnB-LRfHQ6DNpVXv1mZ0TM6-/view"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canva.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Agenda</a:t>
            </a:r>
            <a:endParaRPr/>
          </a:p>
        </p:txBody>
      </p:sp>
      <p:sp>
        <p:nvSpPr>
          <p:cNvPr id="63" name="Google Shape;63;p13"/>
          <p:cNvSpPr txBox="1"/>
          <p:nvPr>
            <p:ph idx="1" type="subTitle"/>
          </p:nvPr>
        </p:nvSpPr>
        <p:spPr>
          <a:xfrm>
            <a:off x="4835400" y="1784701"/>
            <a:ext cx="4045200" cy="1574100"/>
          </a:xfrm>
          <a:prstGeom prst="rect">
            <a:avLst/>
          </a:prstGeom>
        </p:spPr>
        <p:txBody>
          <a:bodyPr anchorCtr="0" anchor="t" bIns="91425" lIns="91425" spcFirstLastPara="1" rIns="91425" wrap="square" tIns="91425">
            <a:noAutofit/>
          </a:bodyPr>
          <a:lstStyle/>
          <a:p>
            <a:pPr indent="-369887" lvl="0" marL="457200" rtl="0" algn="l">
              <a:lnSpc>
                <a:spcPct val="90000"/>
              </a:lnSpc>
              <a:spcBef>
                <a:spcPts val="0"/>
              </a:spcBef>
              <a:spcAft>
                <a:spcPts val="0"/>
              </a:spcAft>
              <a:buSzPts val="2225"/>
              <a:buAutoNum type="arabicPeriod"/>
            </a:pPr>
            <a:r>
              <a:rPr lang="en" sz="2225"/>
              <a:t>Marketing Plan Overview</a:t>
            </a:r>
            <a:endParaRPr sz="2225"/>
          </a:p>
          <a:p>
            <a:pPr indent="-369887" lvl="0" marL="457200" rtl="0" algn="l">
              <a:lnSpc>
                <a:spcPct val="90000"/>
              </a:lnSpc>
              <a:spcBef>
                <a:spcPts val="0"/>
              </a:spcBef>
              <a:spcAft>
                <a:spcPts val="0"/>
              </a:spcAft>
              <a:buSzPts val="2225"/>
              <a:buAutoNum type="arabicPeriod"/>
            </a:pPr>
            <a:r>
              <a:rPr lang="en" sz="2225"/>
              <a:t>Facebook page info and admins</a:t>
            </a:r>
            <a:endParaRPr sz="2225"/>
          </a:p>
          <a:p>
            <a:pPr indent="-369887" lvl="0" marL="457200" rtl="0" algn="l">
              <a:lnSpc>
                <a:spcPct val="90000"/>
              </a:lnSpc>
              <a:spcBef>
                <a:spcPts val="0"/>
              </a:spcBef>
              <a:spcAft>
                <a:spcPts val="0"/>
              </a:spcAft>
              <a:buSzPts val="2225"/>
              <a:buAutoNum type="arabicPeriod"/>
            </a:pPr>
            <a:r>
              <a:rPr lang="en" sz="2225"/>
              <a:t>Content calendar and August content</a:t>
            </a:r>
            <a:endParaRPr sz="2225"/>
          </a:p>
          <a:p>
            <a:pPr indent="-369887" lvl="0" marL="457200" rtl="0" algn="l">
              <a:lnSpc>
                <a:spcPct val="90000"/>
              </a:lnSpc>
              <a:spcBef>
                <a:spcPts val="0"/>
              </a:spcBef>
              <a:spcAft>
                <a:spcPts val="0"/>
              </a:spcAft>
              <a:buSzPts val="2225"/>
              <a:buAutoNum type="arabicPeriod"/>
            </a:pPr>
            <a:r>
              <a:rPr lang="en" sz="2225"/>
              <a:t>Scheduling posts examples</a:t>
            </a:r>
            <a:endParaRPr sz="2225"/>
          </a:p>
          <a:p>
            <a:pPr indent="-369887" lvl="0" marL="457200" rtl="0" algn="l">
              <a:lnSpc>
                <a:spcPct val="90000"/>
              </a:lnSpc>
              <a:spcBef>
                <a:spcPts val="0"/>
              </a:spcBef>
              <a:spcAft>
                <a:spcPts val="0"/>
              </a:spcAft>
              <a:buSzPts val="2225"/>
              <a:buAutoNum type="arabicPeriod"/>
            </a:pPr>
            <a:r>
              <a:rPr lang="en" sz="2225"/>
              <a:t>Canva</a:t>
            </a:r>
            <a:endParaRPr sz="2225"/>
          </a:p>
          <a:p>
            <a:pPr indent="-369887" lvl="0" marL="457200" rtl="0" algn="l">
              <a:lnSpc>
                <a:spcPct val="90000"/>
              </a:lnSpc>
              <a:spcBef>
                <a:spcPts val="0"/>
              </a:spcBef>
              <a:spcAft>
                <a:spcPts val="0"/>
              </a:spcAft>
              <a:buSzPts val="2225"/>
              <a:buAutoNum type="arabicPeriod"/>
            </a:pPr>
            <a:r>
              <a:rPr lang="en" sz="2225"/>
              <a:t>Brainstorm</a:t>
            </a:r>
            <a:endParaRPr sz="2225"/>
          </a:p>
          <a:p>
            <a:pPr indent="-369887" lvl="0" marL="457200" rtl="0" algn="l">
              <a:lnSpc>
                <a:spcPct val="90000"/>
              </a:lnSpc>
              <a:spcBef>
                <a:spcPts val="0"/>
              </a:spcBef>
              <a:spcAft>
                <a:spcPts val="0"/>
              </a:spcAft>
              <a:buSzPts val="2225"/>
              <a:buAutoNum type="arabicPeriod"/>
            </a:pPr>
            <a:r>
              <a:rPr lang="en" sz="2225"/>
              <a:t>Facebook Tips</a:t>
            </a:r>
            <a:endParaRPr sz="2625"/>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nvSpPr>
        <p:spPr>
          <a:xfrm>
            <a:off x="6900550" y="979150"/>
            <a:ext cx="2022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mbria"/>
                <a:ea typeface="Cambria"/>
                <a:cs typeface="Cambria"/>
                <a:sym typeface="Cambria"/>
              </a:rPr>
              <a:t>Posting to Facebook-right away (not scheduling)</a:t>
            </a:r>
            <a:endParaRPr b="1">
              <a:latin typeface="Cambria"/>
              <a:ea typeface="Cambria"/>
              <a:cs typeface="Cambria"/>
              <a:sym typeface="Cambria"/>
            </a:endParaRPr>
          </a:p>
        </p:txBody>
      </p:sp>
      <p:pic>
        <p:nvPicPr>
          <p:cNvPr id="126" name="Google Shape;126;p22" title="My Movie 2.mp4">
            <a:hlinkClick r:id="rId3"/>
          </p:cNvPr>
          <p:cNvPicPr preferRelativeResize="0"/>
          <p:nvPr/>
        </p:nvPicPr>
        <p:blipFill>
          <a:blip r:embed="rId4">
            <a:alphaModFix/>
          </a:blip>
          <a:stretch>
            <a:fillRect/>
          </a:stretch>
        </p:blipFill>
        <p:spPr>
          <a:xfrm>
            <a:off x="221425" y="778150"/>
            <a:ext cx="6590000" cy="3706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3" title="My Movie.mp4">
            <a:hlinkClick r:id="rId3"/>
          </p:cNvPr>
          <p:cNvPicPr preferRelativeResize="0"/>
          <p:nvPr/>
        </p:nvPicPr>
        <p:blipFill>
          <a:blip r:embed="rId4">
            <a:alphaModFix/>
          </a:blip>
          <a:stretch>
            <a:fillRect/>
          </a:stretch>
        </p:blipFill>
        <p:spPr>
          <a:xfrm>
            <a:off x="152400" y="152400"/>
            <a:ext cx="6507900" cy="4880925"/>
          </a:xfrm>
          <a:prstGeom prst="rect">
            <a:avLst/>
          </a:prstGeom>
          <a:noFill/>
          <a:ln>
            <a:noFill/>
          </a:ln>
        </p:spPr>
      </p:pic>
      <p:sp>
        <p:nvSpPr>
          <p:cNvPr id="132" name="Google Shape;132;p23"/>
          <p:cNvSpPr txBox="1"/>
          <p:nvPr/>
        </p:nvSpPr>
        <p:spPr>
          <a:xfrm>
            <a:off x="6944500" y="1062675"/>
            <a:ext cx="2199600" cy="273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mbria"/>
                <a:ea typeface="Cambria"/>
                <a:cs typeface="Cambria"/>
                <a:sym typeface="Cambria"/>
              </a:rPr>
              <a:t>Using MetaBusiness Suite to schedule posts</a:t>
            </a:r>
            <a:endParaRPr b="1">
              <a:latin typeface="Cambria"/>
              <a:ea typeface="Cambria"/>
              <a:cs typeface="Cambria"/>
              <a:sym typeface="Cambria"/>
            </a:endParaRPr>
          </a:p>
          <a:p>
            <a:pPr indent="0" lvl="0" marL="0" rtl="0" algn="l">
              <a:spcBef>
                <a:spcPts val="0"/>
              </a:spcBef>
              <a:spcAft>
                <a:spcPts val="0"/>
              </a:spcAft>
              <a:buNone/>
            </a:pPr>
            <a:r>
              <a:t/>
            </a:r>
            <a:endParaRPr b="1">
              <a:latin typeface="Cambria"/>
              <a:ea typeface="Cambria"/>
              <a:cs typeface="Cambria"/>
              <a:sym typeface="Cambria"/>
            </a:endParaRPr>
          </a:p>
          <a:p>
            <a:pPr indent="0" lvl="0" marL="0" rtl="0" algn="l">
              <a:spcBef>
                <a:spcPts val="0"/>
              </a:spcBef>
              <a:spcAft>
                <a:spcPts val="0"/>
              </a:spcAft>
              <a:buNone/>
            </a:pPr>
            <a:r>
              <a:t/>
            </a:r>
            <a:endParaRPr b="1">
              <a:latin typeface="Cambria"/>
              <a:ea typeface="Cambria"/>
              <a:cs typeface="Cambria"/>
              <a:sym typeface="Cambria"/>
            </a:endParaRPr>
          </a:p>
          <a:p>
            <a:pPr indent="-298450" lvl="0" marL="457200" rtl="0" algn="l">
              <a:spcBef>
                <a:spcPts val="0"/>
              </a:spcBef>
              <a:spcAft>
                <a:spcPts val="0"/>
              </a:spcAft>
              <a:buClr>
                <a:schemeClr val="dk1"/>
              </a:buClr>
              <a:buSzPts val="1100"/>
              <a:buFont typeface="Cambria"/>
              <a:buAutoNum type="arabicPeriod"/>
            </a:pPr>
            <a:r>
              <a:rPr lang="en" sz="1100">
                <a:solidFill>
                  <a:schemeClr val="dk1"/>
                </a:solidFill>
                <a:latin typeface="Cambria"/>
                <a:ea typeface="Cambria"/>
                <a:cs typeface="Cambria"/>
                <a:sym typeface="Cambria"/>
              </a:rPr>
              <a:t>Go to LOGM Thrift Store Facebook</a:t>
            </a:r>
            <a:endParaRPr sz="1100">
              <a:solidFill>
                <a:schemeClr val="dk1"/>
              </a:solidFill>
              <a:latin typeface="Cambria"/>
              <a:ea typeface="Cambria"/>
              <a:cs typeface="Cambria"/>
              <a:sym typeface="Cambria"/>
            </a:endParaRPr>
          </a:p>
          <a:p>
            <a:pPr indent="-298450" lvl="0" marL="457200" rtl="0" algn="l">
              <a:spcBef>
                <a:spcPts val="0"/>
              </a:spcBef>
              <a:spcAft>
                <a:spcPts val="0"/>
              </a:spcAft>
              <a:buClr>
                <a:schemeClr val="dk1"/>
              </a:buClr>
              <a:buSzPts val="1100"/>
              <a:buFont typeface="Cambria"/>
              <a:buAutoNum type="arabicPeriod"/>
            </a:pPr>
            <a:r>
              <a:rPr lang="en" sz="1100">
                <a:solidFill>
                  <a:schemeClr val="dk1"/>
                </a:solidFill>
                <a:latin typeface="Cambria"/>
                <a:ea typeface="Cambria"/>
                <a:cs typeface="Cambria"/>
                <a:sym typeface="Cambria"/>
              </a:rPr>
              <a:t>Go to MetaBusiness Suite</a:t>
            </a:r>
            <a:endParaRPr sz="1100">
              <a:solidFill>
                <a:schemeClr val="dk1"/>
              </a:solidFill>
              <a:latin typeface="Cambria"/>
              <a:ea typeface="Cambria"/>
              <a:cs typeface="Cambria"/>
              <a:sym typeface="Cambria"/>
            </a:endParaRPr>
          </a:p>
          <a:p>
            <a:pPr indent="-298450" lvl="0" marL="457200" rtl="0" algn="l">
              <a:spcBef>
                <a:spcPts val="0"/>
              </a:spcBef>
              <a:spcAft>
                <a:spcPts val="0"/>
              </a:spcAft>
              <a:buClr>
                <a:schemeClr val="dk1"/>
              </a:buClr>
              <a:buSzPts val="1100"/>
              <a:buFont typeface="Cambria"/>
              <a:buAutoNum type="arabicPeriod"/>
            </a:pPr>
            <a:r>
              <a:rPr lang="en" sz="1100">
                <a:solidFill>
                  <a:schemeClr val="dk1"/>
                </a:solidFill>
                <a:latin typeface="Cambria"/>
                <a:ea typeface="Cambria"/>
                <a:cs typeface="Cambria"/>
                <a:sym typeface="Cambria"/>
              </a:rPr>
              <a:t>Planner</a:t>
            </a:r>
            <a:endParaRPr sz="1100">
              <a:solidFill>
                <a:schemeClr val="dk1"/>
              </a:solidFill>
              <a:latin typeface="Cambria"/>
              <a:ea typeface="Cambria"/>
              <a:cs typeface="Cambria"/>
              <a:sym typeface="Cambria"/>
            </a:endParaRPr>
          </a:p>
          <a:p>
            <a:pPr indent="-298450" lvl="0" marL="457200" rtl="0" algn="l">
              <a:spcBef>
                <a:spcPts val="0"/>
              </a:spcBef>
              <a:spcAft>
                <a:spcPts val="0"/>
              </a:spcAft>
              <a:buClr>
                <a:schemeClr val="dk1"/>
              </a:buClr>
              <a:buSzPts val="1100"/>
              <a:buFont typeface="Cambria"/>
              <a:buAutoNum type="arabicPeriod"/>
            </a:pPr>
            <a:r>
              <a:rPr lang="en" sz="1100">
                <a:solidFill>
                  <a:schemeClr val="dk1"/>
                </a:solidFill>
                <a:latin typeface="Cambria"/>
                <a:ea typeface="Cambria"/>
                <a:cs typeface="Cambria"/>
                <a:sym typeface="Cambria"/>
              </a:rPr>
              <a:t>Click day you want to schedule</a:t>
            </a:r>
            <a:endParaRPr sz="1100">
              <a:solidFill>
                <a:schemeClr val="dk1"/>
              </a:solidFill>
              <a:latin typeface="Cambria"/>
              <a:ea typeface="Cambria"/>
              <a:cs typeface="Cambria"/>
              <a:sym typeface="Cambria"/>
            </a:endParaRPr>
          </a:p>
          <a:p>
            <a:pPr indent="-298450" lvl="0" marL="457200" rtl="0" algn="l">
              <a:spcBef>
                <a:spcPts val="0"/>
              </a:spcBef>
              <a:spcAft>
                <a:spcPts val="0"/>
              </a:spcAft>
              <a:buClr>
                <a:schemeClr val="dk1"/>
              </a:buClr>
              <a:buSzPts val="1100"/>
              <a:buFont typeface="Cambria"/>
              <a:buAutoNum type="arabicPeriod"/>
            </a:pPr>
            <a:r>
              <a:rPr lang="en" sz="1100">
                <a:solidFill>
                  <a:schemeClr val="dk1"/>
                </a:solidFill>
                <a:latin typeface="Cambria"/>
                <a:ea typeface="Cambria"/>
                <a:cs typeface="Cambria"/>
                <a:sym typeface="Cambria"/>
              </a:rPr>
              <a:t>Choose time to post</a:t>
            </a:r>
            <a:endParaRPr sz="1100">
              <a:solidFill>
                <a:schemeClr val="dk1"/>
              </a:solidFill>
              <a:latin typeface="Cambria"/>
              <a:ea typeface="Cambria"/>
              <a:cs typeface="Cambria"/>
              <a:sym typeface="Cambria"/>
            </a:endParaRPr>
          </a:p>
          <a:p>
            <a:pPr indent="-298450" lvl="0" marL="457200" rtl="0" algn="l">
              <a:spcBef>
                <a:spcPts val="0"/>
              </a:spcBef>
              <a:spcAft>
                <a:spcPts val="0"/>
              </a:spcAft>
              <a:buClr>
                <a:schemeClr val="dk1"/>
              </a:buClr>
              <a:buSzPts val="1100"/>
              <a:buFont typeface="Cambria"/>
              <a:buAutoNum type="arabicPeriod"/>
            </a:pPr>
            <a:r>
              <a:rPr lang="en" sz="1100">
                <a:solidFill>
                  <a:schemeClr val="dk1"/>
                </a:solidFill>
                <a:latin typeface="Cambria"/>
                <a:ea typeface="Cambria"/>
                <a:cs typeface="Cambria"/>
                <a:sym typeface="Cambria"/>
              </a:rPr>
              <a:t>Add photo</a:t>
            </a:r>
            <a:endParaRPr sz="1100">
              <a:solidFill>
                <a:schemeClr val="dk1"/>
              </a:solidFill>
              <a:latin typeface="Cambria"/>
              <a:ea typeface="Cambria"/>
              <a:cs typeface="Cambria"/>
              <a:sym typeface="Cambria"/>
            </a:endParaRPr>
          </a:p>
          <a:p>
            <a:pPr indent="-298450" lvl="0" marL="457200" rtl="0" algn="l">
              <a:spcBef>
                <a:spcPts val="0"/>
              </a:spcBef>
              <a:spcAft>
                <a:spcPts val="0"/>
              </a:spcAft>
              <a:buClr>
                <a:schemeClr val="dk1"/>
              </a:buClr>
              <a:buSzPts val="1100"/>
              <a:buFont typeface="Cambria"/>
              <a:buAutoNum type="arabicPeriod"/>
            </a:pPr>
            <a:r>
              <a:rPr lang="en" sz="1100">
                <a:solidFill>
                  <a:schemeClr val="dk1"/>
                </a:solidFill>
                <a:latin typeface="Cambria"/>
                <a:ea typeface="Cambria"/>
                <a:cs typeface="Cambria"/>
                <a:sym typeface="Cambria"/>
              </a:rPr>
              <a:t>Add text</a:t>
            </a:r>
            <a:endParaRPr sz="1100">
              <a:solidFill>
                <a:schemeClr val="dk1"/>
              </a:solidFill>
              <a:latin typeface="Cambria"/>
              <a:ea typeface="Cambria"/>
              <a:cs typeface="Cambria"/>
              <a:sym typeface="Cambria"/>
            </a:endParaRPr>
          </a:p>
          <a:p>
            <a:pPr indent="-298450" lvl="0" marL="457200" rtl="0" algn="l">
              <a:spcBef>
                <a:spcPts val="0"/>
              </a:spcBef>
              <a:spcAft>
                <a:spcPts val="0"/>
              </a:spcAft>
              <a:buClr>
                <a:schemeClr val="dk1"/>
              </a:buClr>
              <a:buSzPts val="1100"/>
              <a:buFont typeface="Cambria"/>
              <a:buAutoNum type="arabicPeriod"/>
            </a:pPr>
            <a:r>
              <a:rPr lang="en" sz="1100">
                <a:solidFill>
                  <a:schemeClr val="dk1"/>
                </a:solidFill>
                <a:latin typeface="Cambria"/>
                <a:ea typeface="Cambria"/>
                <a:cs typeface="Cambria"/>
                <a:sym typeface="Cambria"/>
              </a:rPr>
              <a:t>Schedule post</a:t>
            </a:r>
            <a:endParaRPr b="1">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Canva</a:t>
            </a:r>
            <a:endParaRPr/>
          </a:p>
        </p:txBody>
      </p:sp>
      <p:sp>
        <p:nvSpPr>
          <p:cNvPr id="138" name="Google Shape;138;p2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Create your own personal free account-mobile or desktop vers</a:t>
            </a:r>
            <a:endParaRPr/>
          </a:p>
          <a:p>
            <a:pPr indent="0" lvl="0" marL="0" rtl="0" algn="l">
              <a:spcBef>
                <a:spcPts val="1200"/>
              </a:spcBef>
              <a:spcAft>
                <a:spcPts val="0"/>
              </a:spcAft>
              <a:buNone/>
            </a:pPr>
            <a:r>
              <a:rPr lang="en"/>
              <a:t>Access graphics we have already created for you and use as a base for new content</a:t>
            </a:r>
            <a:endParaRPr/>
          </a:p>
          <a:p>
            <a:pPr indent="0" lvl="0" marL="0" rtl="0" algn="l">
              <a:spcBef>
                <a:spcPts val="1200"/>
              </a:spcBef>
              <a:spcAft>
                <a:spcPts val="1200"/>
              </a:spcAft>
              <a:buNone/>
            </a:pPr>
            <a:r>
              <a:rPr lang="en"/>
              <a:t>Create and save content to post to Facebook!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idx="1" type="body"/>
          </p:nvPr>
        </p:nvSpPr>
        <p:spPr>
          <a:xfrm>
            <a:off x="311700" y="1225225"/>
            <a:ext cx="21387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Cambria"/>
                <a:ea typeface="Cambria"/>
                <a:cs typeface="Cambria"/>
                <a:sym typeface="Cambria"/>
              </a:rPr>
              <a:t>When creating graphics, we want to consistently use the color palette!</a:t>
            </a:r>
            <a:endParaRPr>
              <a:latin typeface="Cambria"/>
              <a:ea typeface="Cambria"/>
              <a:cs typeface="Cambria"/>
              <a:sym typeface="Cambria"/>
            </a:endParaRPr>
          </a:p>
          <a:p>
            <a:pPr indent="0" lvl="0" marL="0" rtl="0" algn="l">
              <a:spcBef>
                <a:spcPts val="1200"/>
              </a:spcBef>
              <a:spcAft>
                <a:spcPts val="1200"/>
              </a:spcAft>
              <a:buNone/>
            </a:pPr>
            <a:r>
              <a:rPr lang="en">
                <a:latin typeface="Cambria"/>
                <a:ea typeface="Cambria"/>
                <a:cs typeface="Cambria"/>
                <a:sym typeface="Cambria"/>
              </a:rPr>
              <a:t>It is okay to get creative with your fonts, but incorporate the LOGM fonts as well!</a:t>
            </a:r>
            <a:endParaRPr>
              <a:latin typeface="Cambria"/>
              <a:ea typeface="Cambria"/>
              <a:cs typeface="Cambria"/>
              <a:sym typeface="Cambria"/>
            </a:endParaRPr>
          </a:p>
        </p:txBody>
      </p:sp>
      <p:pic>
        <p:nvPicPr>
          <p:cNvPr id="144" name="Google Shape;144;p25"/>
          <p:cNvPicPr preferRelativeResize="0"/>
          <p:nvPr/>
        </p:nvPicPr>
        <p:blipFill>
          <a:blip r:embed="rId3">
            <a:alphaModFix/>
          </a:blip>
          <a:stretch>
            <a:fillRect/>
          </a:stretch>
        </p:blipFill>
        <p:spPr>
          <a:xfrm>
            <a:off x="2375150" y="319075"/>
            <a:ext cx="6381750" cy="4505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Basic Graphic Design</a:t>
            </a:r>
            <a:endParaRPr/>
          </a:p>
        </p:txBody>
      </p:sp>
      <p:sp>
        <p:nvSpPr>
          <p:cNvPr id="150" name="Google Shape;150;p2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u="sng">
                <a:solidFill>
                  <a:schemeClr val="hlink"/>
                </a:solidFill>
                <a:hlinkClick r:id="rId3"/>
              </a:rPr>
              <a:t>https://www.canva.com/</a:t>
            </a: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Brainstorm</a:t>
            </a:r>
            <a:endParaRPr/>
          </a:p>
        </p:txBody>
      </p:sp>
      <p:sp>
        <p:nvSpPr>
          <p:cNvPr id="156" name="Google Shape;156;p27"/>
          <p:cNvSpPr txBox="1"/>
          <p:nvPr>
            <p:ph idx="1" type="body"/>
          </p:nvPr>
        </p:nvSpPr>
        <p:spPr>
          <a:xfrm>
            <a:off x="623400" y="2571750"/>
            <a:ext cx="8520600" cy="695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600">
                <a:latin typeface="Cambria"/>
                <a:ea typeface="Cambria"/>
                <a:cs typeface="Cambria"/>
                <a:sym typeface="Cambria"/>
              </a:rPr>
              <a:t>Let’s talk about ideas and content to post together!</a:t>
            </a:r>
            <a:endParaRPr b="1" sz="2600">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Facebook Tips</a:t>
            </a:r>
            <a:endParaRPr/>
          </a:p>
        </p:txBody>
      </p:sp>
      <p:sp>
        <p:nvSpPr>
          <p:cNvPr id="162" name="Google Shape;162;p28"/>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Make sure your posts have images attached; having an image generates 94% more views</a:t>
            </a:r>
            <a:endParaRPr/>
          </a:p>
          <a:p>
            <a:pPr indent="-342900" lvl="0" marL="457200" rtl="0" algn="l">
              <a:spcBef>
                <a:spcPts val="0"/>
              </a:spcBef>
              <a:spcAft>
                <a:spcPts val="0"/>
              </a:spcAft>
              <a:buSzPts val="1800"/>
              <a:buChar char="●"/>
            </a:pPr>
            <a:r>
              <a:rPr lang="en"/>
              <a:t>Best time to post: 6-8 am or 2-5 pm</a:t>
            </a:r>
            <a:endParaRPr/>
          </a:p>
          <a:p>
            <a:pPr indent="-342900" lvl="0" marL="457200" rtl="0" algn="l">
              <a:spcBef>
                <a:spcPts val="0"/>
              </a:spcBef>
              <a:spcAft>
                <a:spcPts val="0"/>
              </a:spcAft>
              <a:buSzPts val="1800"/>
              <a:buChar char="●"/>
            </a:pPr>
            <a:r>
              <a:rPr lang="en"/>
              <a:t>Length: 100-150 characters</a:t>
            </a:r>
            <a:endParaRPr/>
          </a:p>
          <a:p>
            <a:pPr indent="-342900" lvl="0" marL="457200" rtl="0" algn="l">
              <a:spcBef>
                <a:spcPts val="0"/>
              </a:spcBef>
              <a:spcAft>
                <a:spcPts val="0"/>
              </a:spcAft>
              <a:buSzPts val="1800"/>
              <a:buChar char="●"/>
            </a:pPr>
            <a:r>
              <a:rPr lang="en"/>
              <a:t>Call to action: encourage to share, comment, or like</a:t>
            </a:r>
            <a:endParaRPr/>
          </a:p>
          <a:p>
            <a:pPr indent="-342900" lvl="0" marL="457200" rtl="0" algn="l">
              <a:spcBef>
                <a:spcPts val="0"/>
              </a:spcBef>
              <a:spcAft>
                <a:spcPts val="0"/>
              </a:spcAft>
              <a:buSzPts val="1800"/>
              <a:buChar char="●"/>
            </a:pPr>
            <a:r>
              <a:rPr lang="en"/>
              <a:t>Consistency is important, so try to regularly post around the same time 3 times a week</a:t>
            </a:r>
            <a:endParaRPr/>
          </a:p>
          <a:p>
            <a:pPr indent="-342900" lvl="0" marL="457200" rtl="0" algn="l">
              <a:spcBef>
                <a:spcPts val="0"/>
              </a:spcBef>
              <a:spcAft>
                <a:spcPts val="0"/>
              </a:spcAft>
              <a:buSzPts val="1800"/>
              <a:buChar char="●"/>
            </a:pPr>
            <a:r>
              <a:rPr lang="en"/>
              <a:t>Ask questions, encourage people to comment</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Land of Goshen Ministries</a:t>
            </a:r>
            <a:endParaRPr/>
          </a:p>
        </p:txBody>
      </p:sp>
      <p:sp>
        <p:nvSpPr>
          <p:cNvPr id="69" name="Google Shape;69;p14"/>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Facebook Page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Overview of Marketing Plan</a:t>
            </a:r>
            <a:endParaRPr/>
          </a:p>
        </p:txBody>
      </p:sp>
      <p:sp>
        <p:nvSpPr>
          <p:cNvPr id="75" name="Google Shape;75;p1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76" name="Google Shape;76;p15"/>
          <p:cNvSpPr txBox="1"/>
          <p:nvPr/>
        </p:nvSpPr>
        <p:spPr>
          <a:xfrm>
            <a:off x="1572000" y="1552750"/>
            <a:ext cx="5257800" cy="2758800"/>
          </a:xfrm>
          <a:prstGeom prst="rect">
            <a:avLst/>
          </a:prstGeom>
          <a:noFill/>
          <a:ln>
            <a:noFill/>
          </a:ln>
        </p:spPr>
        <p:txBody>
          <a:bodyPr anchorCtr="0" anchor="t" bIns="91425" lIns="91425" spcFirstLastPara="1" rIns="91425" wrap="square" tIns="91425">
            <a:spAutoFit/>
          </a:bodyPr>
          <a:lstStyle/>
          <a:p>
            <a:pPr indent="0" lvl="0" marL="0" rtl="0" algn="l">
              <a:lnSpc>
                <a:spcPct val="143181"/>
              </a:lnSpc>
              <a:spcBef>
                <a:spcPts val="1200"/>
              </a:spcBef>
              <a:spcAft>
                <a:spcPts val="0"/>
              </a:spcAft>
              <a:buNone/>
            </a:pPr>
            <a:r>
              <a:rPr i="1" lang="en" sz="1500">
                <a:solidFill>
                  <a:schemeClr val="dk1"/>
                </a:solidFill>
              </a:rPr>
              <a:t>Goals:</a:t>
            </a:r>
            <a:endParaRPr i="1" sz="1500">
              <a:solidFill>
                <a:schemeClr val="dk1"/>
              </a:solidFill>
            </a:endParaRPr>
          </a:p>
          <a:p>
            <a:pPr indent="-323850" lvl="0" marL="457200" rtl="0" algn="l">
              <a:lnSpc>
                <a:spcPct val="115000"/>
              </a:lnSpc>
              <a:spcBef>
                <a:spcPts val="1200"/>
              </a:spcBef>
              <a:spcAft>
                <a:spcPts val="0"/>
              </a:spcAft>
              <a:buClr>
                <a:schemeClr val="dk1"/>
              </a:buClr>
              <a:buSzPts val="1500"/>
              <a:buChar char="●"/>
            </a:pPr>
            <a:r>
              <a:rPr i="1" lang="en" sz="1500">
                <a:solidFill>
                  <a:schemeClr val="dk1"/>
                </a:solidFill>
              </a:rPr>
              <a:t>Increase awareness of the non-profit to the community and donors</a:t>
            </a:r>
            <a:endParaRPr i="1" sz="1500">
              <a:solidFill>
                <a:schemeClr val="dk1"/>
              </a:solidFill>
            </a:endParaRPr>
          </a:p>
          <a:p>
            <a:pPr indent="-323850" lvl="0" marL="457200" rtl="0" algn="l">
              <a:lnSpc>
                <a:spcPct val="115000"/>
              </a:lnSpc>
              <a:spcBef>
                <a:spcPts val="0"/>
              </a:spcBef>
              <a:spcAft>
                <a:spcPts val="0"/>
              </a:spcAft>
              <a:buClr>
                <a:schemeClr val="dk1"/>
              </a:buClr>
              <a:buSzPts val="1500"/>
              <a:buChar char="●"/>
            </a:pPr>
            <a:r>
              <a:rPr i="1" lang="en" sz="1500">
                <a:solidFill>
                  <a:schemeClr val="dk1"/>
                </a:solidFill>
              </a:rPr>
              <a:t>Create a memorable brand that other entities in the community can follow and support</a:t>
            </a:r>
            <a:endParaRPr i="1" sz="1500">
              <a:solidFill>
                <a:schemeClr val="dk1"/>
              </a:solidFill>
            </a:endParaRPr>
          </a:p>
          <a:p>
            <a:pPr indent="-323850" lvl="0" marL="457200" rtl="0" algn="l">
              <a:lnSpc>
                <a:spcPct val="115000"/>
              </a:lnSpc>
              <a:spcBef>
                <a:spcPts val="0"/>
              </a:spcBef>
              <a:spcAft>
                <a:spcPts val="0"/>
              </a:spcAft>
              <a:buClr>
                <a:schemeClr val="dk1"/>
              </a:buClr>
              <a:buSzPts val="1500"/>
              <a:buChar char="●"/>
            </a:pPr>
            <a:r>
              <a:rPr i="1" lang="en" sz="1500">
                <a:solidFill>
                  <a:schemeClr val="dk1"/>
                </a:solidFill>
              </a:rPr>
              <a:t>Gain a better understanding of the increasing needs of clients served</a:t>
            </a:r>
            <a:endParaRPr i="1" sz="1500">
              <a:solidFill>
                <a:schemeClr val="dk1"/>
              </a:solidFill>
            </a:endParaRPr>
          </a:p>
          <a:p>
            <a:pPr indent="-323850" lvl="0" marL="457200" rtl="0" algn="l">
              <a:lnSpc>
                <a:spcPct val="115000"/>
              </a:lnSpc>
              <a:spcBef>
                <a:spcPts val="0"/>
              </a:spcBef>
              <a:spcAft>
                <a:spcPts val="0"/>
              </a:spcAft>
              <a:buClr>
                <a:schemeClr val="dk1"/>
              </a:buClr>
              <a:buSzPts val="1500"/>
              <a:buChar char="●"/>
            </a:pPr>
            <a:r>
              <a:rPr i="1" lang="en" sz="1500">
                <a:solidFill>
                  <a:schemeClr val="dk1"/>
                </a:solidFill>
              </a:rPr>
              <a:t>Understand the perception community members have of the non-profit</a:t>
            </a:r>
            <a:endParaRPr i="1" sz="15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Audience</a:t>
            </a:r>
            <a:endParaRPr/>
          </a:p>
        </p:txBody>
      </p:sp>
      <p:sp>
        <p:nvSpPr>
          <p:cNvPr id="82" name="Google Shape;82;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83" name="Google Shape;83;p16"/>
          <p:cNvSpPr txBox="1"/>
          <p:nvPr/>
        </p:nvSpPr>
        <p:spPr>
          <a:xfrm>
            <a:off x="1322275" y="1552750"/>
            <a:ext cx="6441300" cy="21399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1200"/>
              </a:spcBef>
              <a:spcAft>
                <a:spcPts val="0"/>
              </a:spcAft>
              <a:buClr>
                <a:schemeClr val="dk1"/>
              </a:buClr>
              <a:buSzPts val="1600"/>
              <a:buChar char="●"/>
            </a:pPr>
            <a:r>
              <a:rPr i="1" lang="en" sz="1600">
                <a:solidFill>
                  <a:schemeClr val="dk1"/>
                </a:solidFill>
              </a:rPr>
              <a:t>Consumers/People served through the food pantry</a:t>
            </a:r>
            <a:endParaRPr i="1" sz="1600">
              <a:solidFill>
                <a:schemeClr val="dk1"/>
              </a:solidFill>
            </a:endParaRPr>
          </a:p>
          <a:p>
            <a:pPr indent="-330200" lvl="0" marL="457200" rtl="0" algn="l">
              <a:lnSpc>
                <a:spcPct val="115000"/>
              </a:lnSpc>
              <a:spcBef>
                <a:spcPts val="0"/>
              </a:spcBef>
              <a:spcAft>
                <a:spcPts val="0"/>
              </a:spcAft>
              <a:buClr>
                <a:schemeClr val="dk1"/>
              </a:buClr>
              <a:buSzPts val="1600"/>
              <a:buChar char="●"/>
            </a:pPr>
            <a:r>
              <a:rPr i="1" lang="en" sz="1600">
                <a:solidFill>
                  <a:schemeClr val="dk1"/>
                </a:solidFill>
              </a:rPr>
              <a:t>Shoppers at the thrift store</a:t>
            </a:r>
            <a:endParaRPr i="1" sz="1600">
              <a:solidFill>
                <a:schemeClr val="dk1"/>
              </a:solidFill>
            </a:endParaRPr>
          </a:p>
          <a:p>
            <a:pPr indent="-330200" lvl="0" marL="457200" rtl="0" algn="l">
              <a:lnSpc>
                <a:spcPct val="115000"/>
              </a:lnSpc>
              <a:spcBef>
                <a:spcPts val="0"/>
              </a:spcBef>
              <a:spcAft>
                <a:spcPts val="0"/>
              </a:spcAft>
              <a:buClr>
                <a:schemeClr val="dk1"/>
              </a:buClr>
              <a:buSzPts val="1600"/>
              <a:buChar char="●"/>
            </a:pPr>
            <a:r>
              <a:rPr i="1" lang="en" sz="1600">
                <a:solidFill>
                  <a:schemeClr val="dk1"/>
                </a:solidFill>
              </a:rPr>
              <a:t>Donors</a:t>
            </a:r>
            <a:endParaRPr i="1" sz="1600">
              <a:solidFill>
                <a:schemeClr val="dk1"/>
              </a:solidFill>
            </a:endParaRPr>
          </a:p>
          <a:p>
            <a:pPr indent="0" lvl="0" marL="0" rtl="0" algn="l">
              <a:lnSpc>
                <a:spcPct val="143181"/>
              </a:lnSpc>
              <a:spcBef>
                <a:spcPts val="1200"/>
              </a:spcBef>
              <a:spcAft>
                <a:spcPts val="1200"/>
              </a:spcAft>
              <a:buNone/>
            </a:pPr>
            <a:r>
              <a:rPr i="1" lang="en" sz="1600">
                <a:solidFill>
                  <a:schemeClr val="dk1"/>
                </a:solidFill>
              </a:rPr>
              <a:t>To serve more community members, the organization needs to promote the thrift store and food pantry through multiple methods and expand its donor base.</a:t>
            </a:r>
            <a:endParaRPr i="1" sz="2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73200"/>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Username: @logmthriftstore</a:t>
            </a:r>
            <a:endParaRPr/>
          </a:p>
        </p:txBody>
      </p:sp>
      <p:sp>
        <p:nvSpPr>
          <p:cNvPr id="89" name="Google Shape;89;p17"/>
          <p:cNvSpPr txBox="1"/>
          <p:nvPr>
            <p:ph idx="1" type="body"/>
          </p:nvPr>
        </p:nvSpPr>
        <p:spPr>
          <a:xfrm>
            <a:off x="311700" y="79757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No password, just need to add admins and editors</a:t>
            </a:r>
            <a:endParaRPr/>
          </a:p>
        </p:txBody>
      </p:sp>
      <p:pic>
        <p:nvPicPr>
          <p:cNvPr id="90" name="Google Shape;90;p17"/>
          <p:cNvPicPr preferRelativeResize="0"/>
          <p:nvPr/>
        </p:nvPicPr>
        <p:blipFill>
          <a:blip r:embed="rId3">
            <a:alphaModFix/>
          </a:blip>
          <a:stretch>
            <a:fillRect/>
          </a:stretch>
        </p:blipFill>
        <p:spPr>
          <a:xfrm>
            <a:off x="713805" y="1320602"/>
            <a:ext cx="7505521" cy="3644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175775" y="82200"/>
            <a:ext cx="8520600" cy="572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Content Ideas and Scheduling</a:t>
            </a:r>
            <a:endParaRPr/>
          </a:p>
        </p:txBody>
      </p:sp>
      <p:sp>
        <p:nvSpPr>
          <p:cNvPr id="96" name="Google Shape;96;p18"/>
          <p:cNvSpPr txBox="1"/>
          <p:nvPr>
            <p:ph idx="1" type="body"/>
          </p:nvPr>
        </p:nvSpPr>
        <p:spPr>
          <a:xfrm>
            <a:off x="311700" y="1225225"/>
            <a:ext cx="23718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Cambria"/>
                <a:ea typeface="Cambria"/>
                <a:cs typeface="Cambria"/>
                <a:sym typeface="Cambria"/>
              </a:rPr>
              <a:t>Example of how to plan and keep track of scheduling content</a:t>
            </a:r>
            <a:endParaRPr>
              <a:latin typeface="Cambria"/>
              <a:ea typeface="Cambria"/>
              <a:cs typeface="Cambria"/>
              <a:sym typeface="Cambria"/>
            </a:endParaRPr>
          </a:p>
        </p:txBody>
      </p:sp>
      <p:pic>
        <p:nvPicPr>
          <p:cNvPr id="97" name="Google Shape;97;p18"/>
          <p:cNvPicPr preferRelativeResize="0"/>
          <p:nvPr/>
        </p:nvPicPr>
        <p:blipFill>
          <a:blip r:embed="rId3">
            <a:alphaModFix/>
          </a:blip>
          <a:stretch>
            <a:fillRect/>
          </a:stretch>
        </p:blipFill>
        <p:spPr>
          <a:xfrm>
            <a:off x="3174974" y="646025"/>
            <a:ext cx="5521400" cy="4156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Monday’s: Information about LOGM/Staff </a:t>
            </a:r>
            <a:endParaRPr/>
          </a:p>
        </p:txBody>
      </p:sp>
      <p:pic>
        <p:nvPicPr>
          <p:cNvPr id="103" name="Google Shape;103;p19"/>
          <p:cNvPicPr preferRelativeResize="0"/>
          <p:nvPr/>
        </p:nvPicPr>
        <p:blipFill>
          <a:blip r:embed="rId3">
            <a:alphaModFix/>
          </a:blip>
          <a:stretch>
            <a:fillRect/>
          </a:stretch>
        </p:blipFill>
        <p:spPr>
          <a:xfrm>
            <a:off x="3645300" y="1215675"/>
            <a:ext cx="3537375" cy="3289975"/>
          </a:xfrm>
          <a:prstGeom prst="rect">
            <a:avLst/>
          </a:prstGeom>
          <a:noFill/>
          <a:ln>
            <a:noFill/>
          </a:ln>
        </p:spPr>
      </p:pic>
      <p:pic>
        <p:nvPicPr>
          <p:cNvPr id="104" name="Google Shape;104;p19"/>
          <p:cNvPicPr preferRelativeResize="0"/>
          <p:nvPr/>
        </p:nvPicPr>
        <p:blipFill>
          <a:blip r:embed="rId4">
            <a:alphaModFix/>
          </a:blip>
          <a:stretch>
            <a:fillRect/>
          </a:stretch>
        </p:blipFill>
        <p:spPr>
          <a:xfrm>
            <a:off x="56125" y="1123800"/>
            <a:ext cx="3473774" cy="3473774"/>
          </a:xfrm>
          <a:prstGeom prst="rect">
            <a:avLst/>
          </a:prstGeom>
          <a:noFill/>
          <a:ln>
            <a:noFill/>
          </a:ln>
        </p:spPr>
      </p:pic>
      <p:sp>
        <p:nvSpPr>
          <p:cNvPr id="105" name="Google Shape;105;p19"/>
          <p:cNvSpPr txBox="1"/>
          <p:nvPr/>
        </p:nvSpPr>
        <p:spPr>
          <a:xfrm>
            <a:off x="7298075" y="859225"/>
            <a:ext cx="18459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Meet the Staff: We have scheduled David and Judy (every other week).</a:t>
            </a:r>
            <a:endParaRPr/>
          </a:p>
          <a:p>
            <a:pPr indent="0" lvl="0" marL="0" rtl="0" algn="l">
              <a:spcBef>
                <a:spcPts val="0"/>
              </a:spcBef>
              <a:spcAft>
                <a:spcPts val="0"/>
              </a:spcAft>
              <a:buNone/>
            </a:pPr>
            <a:r>
              <a:rPr lang="en"/>
              <a:t>You can continue on with this graphic and your other members/volunteers.</a:t>
            </a:r>
            <a:endParaRPr/>
          </a:p>
        </p:txBody>
      </p:sp>
      <p:sp>
        <p:nvSpPr>
          <p:cNvPr id="106" name="Google Shape;106;p19"/>
          <p:cNvSpPr txBox="1"/>
          <p:nvPr/>
        </p:nvSpPr>
        <p:spPr>
          <a:xfrm>
            <a:off x="7298075" y="3270200"/>
            <a:ext cx="1845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weeks in between: information about LOGM-history, facts, who you are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Wednesday’s: Highlight items/donate </a:t>
            </a:r>
            <a:endParaRPr/>
          </a:p>
        </p:txBody>
      </p:sp>
      <p:pic>
        <p:nvPicPr>
          <p:cNvPr id="112" name="Google Shape;112;p20"/>
          <p:cNvPicPr preferRelativeResize="0"/>
          <p:nvPr/>
        </p:nvPicPr>
        <p:blipFill>
          <a:blip r:embed="rId3">
            <a:alphaModFix/>
          </a:blip>
          <a:stretch>
            <a:fillRect/>
          </a:stretch>
        </p:blipFill>
        <p:spPr>
          <a:xfrm>
            <a:off x="4738200" y="1346900"/>
            <a:ext cx="3482399" cy="2919274"/>
          </a:xfrm>
          <a:prstGeom prst="rect">
            <a:avLst/>
          </a:prstGeom>
          <a:noFill/>
          <a:ln>
            <a:noFill/>
          </a:ln>
        </p:spPr>
      </p:pic>
      <p:pic>
        <p:nvPicPr>
          <p:cNvPr id="113" name="Google Shape;113;p20"/>
          <p:cNvPicPr preferRelativeResize="0"/>
          <p:nvPr/>
        </p:nvPicPr>
        <p:blipFill>
          <a:blip r:embed="rId4">
            <a:alphaModFix/>
          </a:blip>
          <a:stretch>
            <a:fillRect/>
          </a:stretch>
        </p:blipFill>
        <p:spPr>
          <a:xfrm>
            <a:off x="574700" y="1282212"/>
            <a:ext cx="3765875" cy="3156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Friday’s-Quotes about giving/inspiration</a:t>
            </a:r>
            <a:endParaRPr/>
          </a:p>
        </p:txBody>
      </p:sp>
      <p:pic>
        <p:nvPicPr>
          <p:cNvPr id="119" name="Google Shape;119;p21"/>
          <p:cNvPicPr preferRelativeResize="0"/>
          <p:nvPr/>
        </p:nvPicPr>
        <p:blipFill>
          <a:blip r:embed="rId3">
            <a:alphaModFix/>
          </a:blip>
          <a:stretch>
            <a:fillRect/>
          </a:stretch>
        </p:blipFill>
        <p:spPr>
          <a:xfrm>
            <a:off x="4572000" y="1152475"/>
            <a:ext cx="3742850" cy="3300700"/>
          </a:xfrm>
          <a:prstGeom prst="rect">
            <a:avLst/>
          </a:prstGeom>
          <a:noFill/>
          <a:ln>
            <a:noFill/>
          </a:ln>
        </p:spPr>
      </p:pic>
      <p:pic>
        <p:nvPicPr>
          <p:cNvPr id="120" name="Google Shape;120;p21"/>
          <p:cNvPicPr preferRelativeResize="0"/>
          <p:nvPr/>
        </p:nvPicPr>
        <p:blipFill>
          <a:blip r:embed="rId4">
            <a:alphaModFix/>
          </a:blip>
          <a:stretch>
            <a:fillRect/>
          </a:stretch>
        </p:blipFill>
        <p:spPr>
          <a:xfrm>
            <a:off x="645044" y="1221199"/>
            <a:ext cx="3586955" cy="31632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